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9600"/>
            <a:ext cx="243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495800"/>
            <a:ext cx="14287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419600"/>
            <a:ext cx="152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276600" y="5410200"/>
            <a:ext cx="21319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Scotland </a:t>
            </a:r>
            <a:endParaRPr lang="en-US" dirty="0" smtClean="0"/>
          </a:p>
          <a:p>
            <a:r>
              <a:rPr lang="en-US" dirty="0" smtClean="0"/>
              <a:t>Saint </a:t>
            </a:r>
            <a:r>
              <a:rPr lang="en-US" dirty="0" smtClean="0"/>
              <a:t>Andrew's Cross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48400" y="5410200"/>
            <a:ext cx="18510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England </a:t>
            </a:r>
            <a:endParaRPr lang="en-US" dirty="0" smtClean="0"/>
          </a:p>
          <a:p>
            <a:r>
              <a:rPr lang="en-US" dirty="0" smtClean="0"/>
              <a:t>St </a:t>
            </a:r>
            <a:r>
              <a:rPr lang="en-US" dirty="0" smtClean="0"/>
              <a:t>George's Cross </a:t>
            </a: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4419600"/>
            <a:ext cx="14287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04800" y="5486400"/>
            <a:ext cx="22877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Saint Patrick's </a:t>
            </a:r>
            <a:r>
              <a:rPr lang="en-US" dirty="0" err="1" smtClean="0"/>
              <a:t>Saltire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or </a:t>
            </a:r>
            <a:r>
              <a:rPr lang="en-US" dirty="0" smtClean="0"/>
              <a:t>Saint Patrick's Cross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19400" y="533400"/>
            <a:ext cx="5982856" cy="15234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The United Kingdom of </a:t>
            </a:r>
            <a:endParaRPr lang="en-US" sz="3100" b="1" i="1" dirty="0" smtClean="0"/>
          </a:p>
          <a:p>
            <a:r>
              <a:rPr lang="en-US" sz="3100" b="1" i="1" dirty="0" smtClean="0"/>
              <a:t>Great </a:t>
            </a:r>
            <a:r>
              <a:rPr lang="en-US" sz="3100" b="1" i="1" dirty="0" smtClean="0"/>
              <a:t>Britain and Northern Ireland </a:t>
            </a:r>
            <a:endParaRPr lang="en-US" sz="3100" b="1" i="1" dirty="0" smtClean="0"/>
          </a:p>
          <a:p>
            <a:r>
              <a:rPr lang="en-US" sz="3100" b="1" i="1" dirty="0" smtClean="0"/>
              <a:t>Union </a:t>
            </a:r>
            <a:r>
              <a:rPr lang="en-US" sz="3100" b="1" i="1" dirty="0" smtClean="0"/>
              <a:t>Flag or Union Jack </a:t>
            </a:r>
            <a:endParaRPr lang="ru-RU" sz="31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3400" y="2667000"/>
            <a:ext cx="7848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The current design of the flag dates from the union </a:t>
            </a:r>
            <a:r>
              <a:rPr lang="en-US" sz="2200" dirty="0" smtClean="0"/>
              <a:t>of</a:t>
            </a:r>
          </a:p>
          <a:p>
            <a:r>
              <a:rPr lang="en-US" sz="2200" dirty="0" smtClean="0"/>
              <a:t>Ireland </a:t>
            </a:r>
            <a:r>
              <a:rPr lang="en-US" sz="2200" dirty="0" smtClean="0"/>
              <a:t>and Great Britain in 1801. </a:t>
            </a:r>
            <a:endParaRPr lang="en-US" sz="2200" dirty="0" smtClean="0"/>
          </a:p>
          <a:p>
            <a:r>
              <a:rPr lang="en-US" sz="2200" dirty="0" smtClean="0"/>
              <a:t>It </a:t>
            </a:r>
            <a:r>
              <a:rPr lang="en-US" sz="2200" dirty="0" smtClean="0"/>
              <a:t>consists of </a:t>
            </a:r>
            <a:r>
              <a:rPr lang="en-US" sz="2200" dirty="0" smtClean="0"/>
              <a:t> three flags</a:t>
            </a:r>
            <a:endParaRPr lang="ru-RU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09600"/>
            <a:ext cx="228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810000" y="914400"/>
            <a:ext cx="2331151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New Zealand</a:t>
            </a:r>
            <a:endParaRPr lang="ru-RU" sz="31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819400"/>
            <a:ext cx="8077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New Zealand flag </a:t>
            </a:r>
            <a:r>
              <a:rPr lang="en-US" sz="2200" dirty="0" smtClean="0"/>
              <a:t>represents a blue field which contains the Union </a:t>
            </a:r>
            <a:r>
              <a:rPr lang="en-US" sz="2200" dirty="0" smtClean="0"/>
              <a:t>Flag and the brightest stars </a:t>
            </a:r>
            <a:r>
              <a:rPr lang="en-US" sz="2200" dirty="0" smtClean="0"/>
              <a:t>of the Southern Cross </a:t>
            </a:r>
            <a:r>
              <a:rPr lang="en-US" sz="2200" dirty="0" smtClean="0"/>
              <a:t>constellation.</a:t>
            </a:r>
          </a:p>
          <a:p>
            <a:endParaRPr lang="en-US" sz="2200" dirty="0" smtClean="0"/>
          </a:p>
          <a:p>
            <a:r>
              <a:rPr lang="en-US" sz="2200" dirty="0" smtClean="0"/>
              <a:t>bright - </a:t>
            </a:r>
            <a:r>
              <a:rPr lang="ru-RU" sz="2200" dirty="0" smtClean="0"/>
              <a:t>яркий</a:t>
            </a:r>
            <a:endParaRPr lang="en-US" sz="2200" dirty="0" smtClean="0"/>
          </a:p>
          <a:p>
            <a:endParaRPr lang="en-US" sz="2200" dirty="0" smtClean="0"/>
          </a:p>
          <a:p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859340"/>
            <a:ext cx="815340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According </a:t>
            </a:r>
            <a:r>
              <a:rPr lang="en-US" sz="2200" dirty="0" smtClean="0"/>
              <a:t>to legend, in 832 A.D. </a:t>
            </a:r>
            <a:r>
              <a:rPr lang="en-US" sz="2200" dirty="0" err="1" smtClean="0"/>
              <a:t>Óengus</a:t>
            </a:r>
            <a:r>
              <a:rPr lang="en-US" sz="2200" dirty="0" smtClean="0"/>
              <a:t> II </a:t>
            </a:r>
            <a:r>
              <a:rPr lang="en-US" sz="2200" dirty="0" smtClean="0"/>
              <a:t> (</a:t>
            </a:r>
            <a:r>
              <a:rPr lang="ru-RU" sz="2200" dirty="0" err="1" smtClean="0"/>
              <a:t>Ангус</a:t>
            </a:r>
            <a:r>
              <a:rPr lang="ru-RU" sz="2200" dirty="0" smtClean="0"/>
              <a:t> </a:t>
            </a:r>
            <a:r>
              <a:rPr lang="en-US" sz="2200" dirty="0" smtClean="0"/>
              <a:t>II </a:t>
            </a:r>
            <a:r>
              <a:rPr lang="en-US" sz="2200" dirty="0" smtClean="0"/>
              <a:t>) led </a:t>
            </a:r>
            <a:r>
              <a:rPr lang="en-US" sz="2200" dirty="0" smtClean="0"/>
              <a:t>an army of </a:t>
            </a:r>
            <a:r>
              <a:rPr lang="en-US" sz="2200" dirty="0" err="1" smtClean="0"/>
              <a:t>Picts</a:t>
            </a:r>
            <a:r>
              <a:rPr lang="en-US" sz="2200" dirty="0" smtClean="0"/>
              <a:t> and Scots into battle against the </a:t>
            </a:r>
            <a:r>
              <a:rPr lang="en-US" sz="2200" dirty="0" smtClean="0"/>
              <a:t>Angles. </a:t>
            </a:r>
            <a:r>
              <a:rPr lang="ru-RU" sz="2200" dirty="0" smtClean="0"/>
              <a:t>Не </a:t>
            </a:r>
            <a:r>
              <a:rPr lang="en-US" sz="2200" dirty="0" smtClean="0"/>
              <a:t>praye</a:t>
            </a:r>
            <a:r>
              <a:rPr lang="en-US" sz="2200" dirty="0" smtClean="0"/>
              <a:t>d</a:t>
            </a:r>
            <a:r>
              <a:rPr lang="en-US" sz="2200" dirty="0" smtClean="0"/>
              <a:t> </a:t>
            </a:r>
            <a:r>
              <a:rPr lang="en-US" sz="2200" dirty="0" smtClean="0"/>
              <a:t>on the eve of </a:t>
            </a:r>
            <a:r>
              <a:rPr lang="en-US" sz="2200" dirty="0" smtClean="0"/>
              <a:t>battle and promised that </a:t>
            </a:r>
            <a:r>
              <a:rPr lang="en-US" sz="2200" dirty="0" smtClean="0"/>
              <a:t>if granted victory he would appoint Saint Andrew as the Patron Saint of </a:t>
            </a:r>
            <a:r>
              <a:rPr lang="en-US" sz="2200" dirty="0" smtClean="0"/>
              <a:t>Scotland. </a:t>
            </a:r>
            <a:r>
              <a:rPr lang="en-US" sz="2200" dirty="0" smtClean="0"/>
              <a:t>On the morning of battle white clouds, forming an X shape in the </a:t>
            </a:r>
            <a:r>
              <a:rPr lang="en-US" sz="2200" dirty="0" smtClean="0"/>
              <a:t>sky</a:t>
            </a:r>
          </a:p>
          <a:p>
            <a:endParaRPr lang="en-US" dirty="0" smtClean="0"/>
          </a:p>
          <a:p>
            <a:r>
              <a:rPr lang="en-US" dirty="0" smtClean="0"/>
              <a:t>A.D.</a:t>
            </a:r>
            <a:r>
              <a:rPr lang="ru-RU" dirty="0" smtClean="0"/>
              <a:t> </a:t>
            </a:r>
            <a:r>
              <a:rPr lang="en-US" dirty="0" smtClean="0"/>
              <a:t>Anno Domini </a:t>
            </a:r>
            <a:r>
              <a:rPr lang="ru-RU" dirty="0" smtClean="0"/>
              <a:t>– н.э. (от рождества Христова)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err="1" smtClean="0"/>
              <a:t>iead</a:t>
            </a:r>
            <a:r>
              <a:rPr lang="en-US" dirty="0" smtClean="0"/>
              <a:t> (led-led) -?</a:t>
            </a:r>
            <a:endParaRPr lang="ru-RU" dirty="0" smtClean="0"/>
          </a:p>
          <a:p>
            <a:r>
              <a:rPr lang="en-US" dirty="0" err="1" smtClean="0"/>
              <a:t>Picts</a:t>
            </a:r>
            <a:r>
              <a:rPr lang="en-US" dirty="0" smtClean="0"/>
              <a:t>- </a:t>
            </a:r>
            <a:r>
              <a:rPr lang="ru-RU" dirty="0" smtClean="0"/>
              <a:t>пикты</a:t>
            </a:r>
          </a:p>
          <a:p>
            <a:r>
              <a:rPr lang="en-US" dirty="0" smtClean="0"/>
              <a:t>Scots – </a:t>
            </a:r>
            <a:r>
              <a:rPr lang="ru-RU" dirty="0" smtClean="0"/>
              <a:t>скотты</a:t>
            </a:r>
          </a:p>
          <a:p>
            <a:r>
              <a:rPr lang="en-US" dirty="0" smtClean="0"/>
              <a:t>Angles – </a:t>
            </a:r>
            <a:r>
              <a:rPr lang="ru-RU" dirty="0" smtClean="0"/>
              <a:t>англы</a:t>
            </a:r>
            <a:endParaRPr lang="en-US" dirty="0" smtClean="0"/>
          </a:p>
          <a:p>
            <a:r>
              <a:rPr lang="en-US" dirty="0" smtClean="0"/>
              <a:t>to pray –</a:t>
            </a:r>
            <a:r>
              <a:rPr lang="ru-RU" dirty="0" smtClean="0"/>
              <a:t>молиться</a:t>
            </a:r>
            <a:endParaRPr lang="en-US" dirty="0" smtClean="0"/>
          </a:p>
          <a:p>
            <a:r>
              <a:rPr lang="en-US" dirty="0" smtClean="0"/>
              <a:t>to promise – </a:t>
            </a:r>
            <a:r>
              <a:rPr lang="ru-RU" dirty="0" smtClean="0"/>
              <a:t>обещать</a:t>
            </a:r>
          </a:p>
          <a:p>
            <a:r>
              <a:rPr lang="en-US" dirty="0" smtClean="0"/>
              <a:t>to appoint – </a:t>
            </a:r>
            <a:r>
              <a:rPr lang="ru-RU" dirty="0" smtClean="0"/>
              <a:t>назначать, </a:t>
            </a:r>
            <a:r>
              <a:rPr lang="ru-RU" dirty="0" err="1" smtClean="0"/>
              <a:t>зд</a:t>
            </a:r>
            <a:r>
              <a:rPr lang="ru-RU" dirty="0" smtClean="0"/>
              <a:t>. Объявлять</a:t>
            </a:r>
          </a:p>
          <a:p>
            <a:r>
              <a:rPr lang="en-US" dirty="0" smtClean="0"/>
              <a:t>shape</a:t>
            </a:r>
            <a:r>
              <a:rPr lang="ru-RU" dirty="0" smtClean="0"/>
              <a:t> – форма</a:t>
            </a:r>
            <a:endParaRPr lang="en-US" dirty="0" smtClean="0"/>
          </a:p>
          <a:p>
            <a:r>
              <a:rPr lang="en-US" dirty="0" smtClean="0"/>
              <a:t>patron -</a:t>
            </a:r>
            <a:r>
              <a:rPr lang="ru-RU" dirty="0" smtClean="0"/>
              <a:t> покровитель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85800"/>
            <a:ext cx="198120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895600" y="685800"/>
            <a:ext cx="411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00" b="1" i="1" dirty="0" smtClean="0"/>
              <a:t>Scotland </a:t>
            </a:r>
            <a:endParaRPr lang="en-US" sz="3100" b="1" i="1" dirty="0" smtClean="0"/>
          </a:p>
          <a:p>
            <a:r>
              <a:rPr lang="en-US" sz="3100" b="1" i="1" dirty="0" smtClean="0"/>
              <a:t>Saint </a:t>
            </a:r>
            <a:r>
              <a:rPr lang="en-US" sz="3100" b="1" i="1" dirty="0" smtClean="0"/>
              <a:t>Andrew's Cross</a:t>
            </a:r>
            <a:endParaRPr lang="ru-RU" sz="31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762000"/>
            <a:ext cx="190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971800" y="838200"/>
            <a:ext cx="3096297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England </a:t>
            </a:r>
            <a:endParaRPr lang="en-US" sz="3100" b="1" i="1" dirty="0" smtClean="0"/>
          </a:p>
          <a:p>
            <a:r>
              <a:rPr lang="en-US" sz="3100" b="1" i="1" dirty="0" smtClean="0"/>
              <a:t>St </a:t>
            </a:r>
            <a:r>
              <a:rPr lang="en-US" sz="3100" b="1" i="1" dirty="0" smtClean="0"/>
              <a:t>George's Cross </a:t>
            </a:r>
            <a:endParaRPr lang="ru-RU" sz="31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5105400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2362200"/>
            <a:ext cx="76962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Saint George was the patron saint of </a:t>
            </a:r>
            <a:r>
              <a:rPr lang="en-US" sz="2200" dirty="0" smtClean="0"/>
              <a:t>England.</a:t>
            </a:r>
            <a:endParaRPr lang="ru-RU" sz="2200" dirty="0" smtClean="0"/>
          </a:p>
          <a:p>
            <a:r>
              <a:rPr lang="en-US" sz="2200" dirty="0" smtClean="0"/>
              <a:t>At </a:t>
            </a:r>
            <a:r>
              <a:rPr lang="en-US" sz="2200" dirty="0" smtClean="0"/>
              <a:t>the beginning of the Crusades the Pope </a:t>
            </a:r>
            <a:r>
              <a:rPr lang="en-US" sz="2200" dirty="0" smtClean="0"/>
              <a:t>decided</a:t>
            </a:r>
          </a:p>
          <a:p>
            <a:r>
              <a:rPr lang="en-US" sz="2200" dirty="0" smtClean="0"/>
              <a:t>that </a:t>
            </a:r>
            <a:r>
              <a:rPr lang="en-US" sz="2200" dirty="0" smtClean="0"/>
              <a:t>English crusaders would be distinguished by wearing </a:t>
            </a:r>
            <a:endParaRPr lang="en-US" sz="2200" dirty="0" smtClean="0"/>
          </a:p>
          <a:p>
            <a:r>
              <a:rPr lang="en-US" sz="2200" dirty="0" smtClean="0"/>
              <a:t>a </a:t>
            </a:r>
            <a:r>
              <a:rPr lang="en-US" sz="2200" dirty="0" smtClean="0"/>
              <a:t>white cross on red. In January 1188 the French King, Philip II E</a:t>
            </a:r>
            <a:r>
              <a:rPr lang="en-US" sz="2200" dirty="0" smtClean="0"/>
              <a:t>nglish King Henry </a:t>
            </a:r>
            <a:r>
              <a:rPr lang="en-US" sz="2200" dirty="0" smtClean="0"/>
              <a:t>II </a:t>
            </a:r>
            <a:r>
              <a:rPr lang="en-US" sz="2200" dirty="0" smtClean="0"/>
              <a:t>agreed to exchange flags. </a:t>
            </a:r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en-US" dirty="0" smtClean="0"/>
              <a:t>crusades </a:t>
            </a:r>
            <a:r>
              <a:rPr lang="en-US" dirty="0" smtClean="0"/>
              <a:t>- </a:t>
            </a:r>
            <a:r>
              <a:rPr lang="ru-RU" dirty="0" smtClean="0"/>
              <a:t>Крестовые походы</a:t>
            </a:r>
            <a:endParaRPr lang="en-US" dirty="0" smtClean="0"/>
          </a:p>
          <a:p>
            <a:r>
              <a:rPr lang="en-US" dirty="0" smtClean="0"/>
              <a:t>the Pope – </a:t>
            </a:r>
            <a:r>
              <a:rPr lang="ru-RU" dirty="0" smtClean="0"/>
              <a:t>Папа</a:t>
            </a:r>
          </a:p>
          <a:p>
            <a:r>
              <a:rPr lang="en-US" dirty="0" smtClean="0"/>
              <a:t>To distinguish – </a:t>
            </a:r>
            <a:r>
              <a:rPr lang="ru-RU" dirty="0" smtClean="0"/>
              <a:t>различать, </a:t>
            </a:r>
            <a:r>
              <a:rPr lang="ru-RU" dirty="0" smtClean="0"/>
              <a:t>отличать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62000"/>
            <a:ext cx="177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971800" y="762000"/>
            <a:ext cx="49530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00" b="1" i="1" dirty="0" smtClean="0"/>
              <a:t>Saint Patrick's </a:t>
            </a:r>
            <a:r>
              <a:rPr lang="en-US" sz="3100" b="1" i="1" dirty="0" err="1" smtClean="0"/>
              <a:t>Saltire</a:t>
            </a:r>
            <a:r>
              <a:rPr lang="en-US" sz="3100" b="1" i="1" dirty="0" smtClean="0"/>
              <a:t> </a:t>
            </a:r>
            <a:endParaRPr lang="en-US" sz="3100" b="1" i="1" dirty="0" smtClean="0"/>
          </a:p>
          <a:p>
            <a:r>
              <a:rPr lang="en-US" sz="3100" b="1" i="1" dirty="0" smtClean="0"/>
              <a:t>or </a:t>
            </a:r>
            <a:r>
              <a:rPr lang="en-US" sz="3100" b="1" i="1" dirty="0" smtClean="0"/>
              <a:t>Saint Patrick's Cross</a:t>
            </a:r>
            <a:endParaRPr lang="ru-RU" sz="31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2438400"/>
            <a:ext cx="48485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Saint Patrick, the patron saint of Ireland. </a:t>
            </a:r>
            <a:endParaRPr lang="ru-RU" sz="2200" dirty="0" smtClean="0"/>
          </a:p>
          <a:p>
            <a:r>
              <a:rPr lang="en-US" sz="2200" dirty="0" smtClean="0"/>
              <a:t>The origin of the </a:t>
            </a:r>
            <a:r>
              <a:rPr lang="en-US" sz="2200" dirty="0" smtClean="0"/>
              <a:t>flag </a:t>
            </a:r>
            <a:r>
              <a:rPr lang="en-US" sz="2200" dirty="0" smtClean="0"/>
              <a:t>is unclear.</a:t>
            </a: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2819400"/>
            <a:ext cx="7239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The </a:t>
            </a:r>
            <a:r>
              <a:rPr lang="en-US" sz="2200" dirty="0" smtClean="0"/>
              <a:t>official flag of the United Kingdom of Great Britain </a:t>
            </a:r>
            <a:endParaRPr lang="en-US" sz="2200" dirty="0" smtClean="0"/>
          </a:p>
          <a:p>
            <a:r>
              <a:rPr lang="en-US" sz="2200" dirty="0" smtClean="0"/>
              <a:t>and </a:t>
            </a:r>
            <a:r>
              <a:rPr lang="en-US" sz="2200" dirty="0" smtClean="0"/>
              <a:t>Northern </a:t>
            </a:r>
            <a:r>
              <a:rPr lang="en-US" sz="2200" dirty="0" smtClean="0"/>
              <a:t>Ireland </a:t>
            </a:r>
            <a:r>
              <a:rPr lang="en-US" sz="2200" dirty="0" smtClean="0"/>
              <a:t>is the only flag used by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 smtClean="0"/>
              <a:t>government in Northern Ireland</a:t>
            </a:r>
            <a:r>
              <a:rPr lang="en-US" sz="2200" dirty="0" smtClean="0"/>
              <a:t>.</a:t>
            </a:r>
            <a:endParaRPr lang="ru-RU" sz="2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21050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352800" y="381000"/>
            <a:ext cx="3661452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Northern Ireland </a:t>
            </a:r>
            <a:endParaRPr lang="en-US" sz="3100" b="1" i="1" dirty="0" smtClean="0"/>
          </a:p>
          <a:p>
            <a:r>
              <a:rPr lang="en-US" sz="3100" b="1" i="1" dirty="0" smtClean="0"/>
              <a:t>Ulster </a:t>
            </a:r>
            <a:r>
              <a:rPr lang="en-US" sz="3100" b="1" i="1" dirty="0" smtClean="0"/>
              <a:t>Banner</a:t>
            </a:r>
            <a:r>
              <a:rPr lang="ru-RU" sz="3100" b="1" i="1" dirty="0" smtClean="0"/>
              <a:t> </a:t>
            </a:r>
            <a:endParaRPr lang="en-US" sz="3100" b="1" i="1" dirty="0" smtClean="0"/>
          </a:p>
          <a:p>
            <a:r>
              <a:rPr lang="ru-RU" sz="3100" b="1" i="1" dirty="0" err="1" smtClean="0"/>
              <a:t>Ольстерское</a:t>
            </a:r>
            <a:r>
              <a:rPr lang="ru-RU" sz="3100" b="1" i="1" dirty="0" smtClean="0"/>
              <a:t> </a:t>
            </a:r>
            <a:r>
              <a:rPr lang="ru-RU" sz="3100" b="1" i="1" dirty="0" smtClean="0"/>
              <a:t>знамя</a:t>
            </a:r>
            <a:endParaRPr lang="en-US" sz="3100" b="1" i="1" dirty="0" smtClean="0"/>
          </a:p>
          <a:p>
            <a:endParaRPr lang="en-US" sz="3100" b="1" i="1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4267200"/>
            <a:ext cx="213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2690336"/>
            <a:ext cx="80772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The green and white stripes of the flag were additions by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 smtClean="0"/>
              <a:t>House of Tudor, the Welsh dynasty that held the English throne from 1485 to 1603. </a:t>
            </a:r>
            <a:endParaRPr lang="en-US" sz="2200" dirty="0" smtClean="0"/>
          </a:p>
          <a:p>
            <a:endParaRPr lang="ru-RU" sz="2200" dirty="0" smtClean="0"/>
          </a:p>
          <a:p>
            <a:r>
              <a:rPr lang="en-US" sz="2200" dirty="0" smtClean="0"/>
              <a:t>Green </a:t>
            </a:r>
            <a:r>
              <a:rPr lang="en-US" sz="2200" dirty="0" smtClean="0"/>
              <a:t>and white are also the </a:t>
            </a:r>
            <a:r>
              <a:rPr lang="en-US" sz="2200" dirty="0" err="1" smtClean="0"/>
              <a:t>colours</a:t>
            </a:r>
            <a:r>
              <a:rPr lang="en-US" sz="2200" dirty="0" smtClean="0"/>
              <a:t> of the leek, </a:t>
            </a:r>
            <a:endParaRPr lang="en-US" sz="2200" dirty="0" smtClean="0"/>
          </a:p>
          <a:p>
            <a:r>
              <a:rPr lang="en-US" sz="2200" dirty="0" smtClean="0"/>
              <a:t>another </a:t>
            </a:r>
            <a:r>
              <a:rPr lang="en-US" sz="2200" dirty="0" smtClean="0"/>
              <a:t>national emblem of Wales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Tudor - </a:t>
            </a:r>
            <a:r>
              <a:rPr lang="ru-RU" sz="2200" dirty="0" smtClean="0"/>
              <a:t>Тюдор</a:t>
            </a:r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ru-RU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3581399"/>
            <a:ext cx="1371600" cy="1826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838200"/>
            <a:ext cx="2095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124200" y="990600"/>
            <a:ext cx="2796728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Wales</a:t>
            </a:r>
          </a:p>
          <a:p>
            <a:r>
              <a:rPr lang="en-US" sz="3100" b="1" i="1" dirty="0" smtClean="0"/>
              <a:t>The </a:t>
            </a:r>
            <a:r>
              <a:rPr lang="en-US" sz="3100" b="1" i="1" dirty="0" smtClean="0"/>
              <a:t>Red Dragon</a:t>
            </a:r>
            <a:endParaRPr lang="ru-RU" sz="31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20955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533400" y="2551837"/>
            <a:ext cx="81534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The 50 stars on the flag represent the 50 states of the United States of America </a:t>
            </a:r>
            <a:r>
              <a:rPr lang="en-US" sz="2200" dirty="0" smtClean="0"/>
              <a:t>and </a:t>
            </a:r>
            <a:r>
              <a:rPr lang="en-US" sz="2200" dirty="0" smtClean="0"/>
              <a:t>the 13 stripes represent the thirteen British colonies </a:t>
            </a:r>
            <a:endParaRPr lang="en-US" sz="2200" dirty="0" smtClean="0"/>
          </a:p>
          <a:p>
            <a:r>
              <a:rPr lang="en-US" sz="2200" dirty="0" smtClean="0"/>
              <a:t>that </a:t>
            </a:r>
            <a:r>
              <a:rPr lang="en-US" sz="2200" dirty="0" smtClean="0"/>
              <a:t>declared independence from the Kingdom of Great Britain </a:t>
            </a:r>
            <a:endParaRPr lang="en-US" sz="2200" dirty="0" smtClean="0"/>
          </a:p>
          <a:p>
            <a:r>
              <a:rPr lang="en-US" sz="2200" dirty="0" smtClean="0"/>
              <a:t>and </a:t>
            </a:r>
            <a:r>
              <a:rPr lang="en-US" sz="2200" dirty="0" smtClean="0"/>
              <a:t>became the first states in the Union</a:t>
            </a:r>
            <a:r>
              <a:rPr lang="en-US" sz="2200" dirty="0" smtClean="0"/>
              <a:t>.</a:t>
            </a:r>
            <a:endParaRPr lang="ru-RU" sz="2200" dirty="0" smtClean="0"/>
          </a:p>
          <a:p>
            <a:endParaRPr lang="ru-RU" dirty="0" smtClean="0"/>
          </a:p>
          <a:p>
            <a:r>
              <a:rPr lang="en-US" dirty="0" smtClean="0"/>
              <a:t>represent</a:t>
            </a:r>
            <a:r>
              <a:rPr lang="ru-RU" dirty="0" smtClean="0"/>
              <a:t> – представлять собой</a:t>
            </a:r>
          </a:p>
          <a:p>
            <a:r>
              <a:rPr lang="ru-RU" dirty="0" smtClean="0"/>
              <a:t> </a:t>
            </a:r>
            <a:r>
              <a:rPr lang="en-US" dirty="0" smtClean="0"/>
              <a:t>stripe </a:t>
            </a:r>
            <a:r>
              <a:rPr lang="ru-RU" dirty="0" smtClean="0"/>
              <a:t>- полоса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24200" y="1066800"/>
            <a:ext cx="4919488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the United States of America</a:t>
            </a:r>
            <a:endParaRPr lang="ru-RU" sz="3100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0" y="762000"/>
            <a:ext cx="2016386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Canada</a:t>
            </a:r>
          </a:p>
          <a:p>
            <a:r>
              <a:rPr lang="en-US" sz="3100" b="1" i="1" dirty="0" smtClean="0"/>
              <a:t>Maple </a:t>
            </a:r>
            <a:r>
              <a:rPr lang="en-US" sz="3100" b="1" i="1" dirty="0" smtClean="0"/>
              <a:t>Leaf</a:t>
            </a:r>
            <a:endParaRPr lang="ru-RU" sz="3100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"/>
            <a:ext cx="22098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04800" y="2209800"/>
            <a:ext cx="8686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On February 15, 1965 Canada adopted the red and white flag with one maple leaf as it's official flag. </a:t>
            </a:r>
          </a:p>
          <a:p>
            <a:r>
              <a:rPr lang="en-US" sz="2200" dirty="0" smtClean="0"/>
              <a:t>Historically Canada is linked with England and France. Hence red and white </a:t>
            </a:r>
            <a:r>
              <a:rPr lang="en-US" sz="2200" dirty="0" err="1" smtClean="0"/>
              <a:t>coloures</a:t>
            </a:r>
            <a:r>
              <a:rPr lang="en-US" sz="2200" dirty="0" smtClean="0"/>
              <a:t> are on the flag (</a:t>
            </a:r>
            <a:r>
              <a:rPr lang="en-US" sz="2200" dirty="0" err="1" smtClean="0"/>
              <a:t>coloures</a:t>
            </a:r>
            <a:r>
              <a:rPr lang="en-US" sz="2200" dirty="0" smtClean="0"/>
              <a:t> of</a:t>
            </a:r>
            <a:r>
              <a:rPr lang="en-US" sz="2200" dirty="0" smtClean="0"/>
              <a:t> England and </a:t>
            </a:r>
            <a:r>
              <a:rPr lang="en-US" sz="2200" dirty="0" smtClean="0"/>
              <a:t>France).</a:t>
            </a:r>
            <a:endParaRPr lang="en-US" sz="2200" dirty="0" smtClean="0"/>
          </a:p>
          <a:p>
            <a:r>
              <a:rPr lang="en-US" sz="2200" dirty="0" smtClean="0"/>
              <a:t>Maple </a:t>
            </a:r>
            <a:r>
              <a:rPr lang="en-US" sz="2200" dirty="0" smtClean="0"/>
              <a:t>leaf trees were used </a:t>
            </a:r>
            <a:r>
              <a:rPr lang="en-US" sz="2200" dirty="0" smtClean="0"/>
              <a:t>f</a:t>
            </a:r>
            <a:r>
              <a:rPr lang="en-US" sz="2200" dirty="0" smtClean="0"/>
              <a:t>or</a:t>
            </a:r>
            <a:r>
              <a:rPr lang="en-US" sz="2200" dirty="0" smtClean="0"/>
              <a:t> the </a:t>
            </a:r>
            <a:r>
              <a:rPr lang="en-US" sz="2200" dirty="0" smtClean="0"/>
              <a:t>maple syrup and sugar </a:t>
            </a:r>
            <a:r>
              <a:rPr lang="en-US" sz="2200" dirty="0" smtClean="0"/>
              <a:t>export.</a:t>
            </a:r>
          </a:p>
          <a:p>
            <a:endParaRPr lang="en-US" dirty="0" smtClean="0"/>
          </a:p>
          <a:p>
            <a:r>
              <a:rPr lang="en-US" dirty="0" smtClean="0"/>
              <a:t>adopte</a:t>
            </a:r>
            <a:r>
              <a:rPr lang="en-US" dirty="0" smtClean="0"/>
              <a:t>d</a:t>
            </a:r>
            <a:r>
              <a:rPr lang="en-US" dirty="0" smtClean="0"/>
              <a:t> – </a:t>
            </a:r>
            <a:r>
              <a:rPr lang="ru-RU" dirty="0" smtClean="0"/>
              <a:t>принят</a:t>
            </a:r>
            <a:endParaRPr lang="en-US" dirty="0" smtClean="0"/>
          </a:p>
          <a:p>
            <a:r>
              <a:rPr lang="en-US" dirty="0" smtClean="0"/>
              <a:t>hence – </a:t>
            </a:r>
            <a:r>
              <a:rPr lang="ru-RU" dirty="0" smtClean="0"/>
              <a:t>отсюда, поэтому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09600"/>
            <a:ext cx="20955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457200" y="2136339"/>
            <a:ext cx="81534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Australian flag represents a </a:t>
            </a:r>
            <a:r>
              <a:rPr lang="en-US" sz="2200" dirty="0" smtClean="0"/>
              <a:t>blue field </a:t>
            </a:r>
            <a:r>
              <a:rPr lang="en-US" sz="2200" dirty="0" smtClean="0"/>
              <a:t>which contains </a:t>
            </a:r>
            <a:r>
              <a:rPr lang="en-US" sz="2200" dirty="0" smtClean="0"/>
              <a:t>the Union </a:t>
            </a:r>
            <a:r>
              <a:rPr lang="en-US" sz="2200" dirty="0" smtClean="0"/>
              <a:t>Flag, the </a:t>
            </a:r>
            <a:r>
              <a:rPr lang="en-US" sz="2200" dirty="0" smtClean="0"/>
              <a:t>Commonwealth Star </a:t>
            </a:r>
            <a:r>
              <a:rPr lang="en-US" sz="2200" dirty="0" smtClean="0"/>
              <a:t>,a </a:t>
            </a:r>
            <a:r>
              <a:rPr lang="en-US" sz="2200" dirty="0" smtClean="0"/>
              <a:t>representation of the Southern Cross constellation, made up of five white stars – one small five-pointed star and four, larger, seven-pointed stars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The </a:t>
            </a:r>
            <a:r>
              <a:rPr lang="en-US" sz="2200" dirty="0" smtClean="0"/>
              <a:t>Commonwealth Star </a:t>
            </a:r>
            <a:r>
              <a:rPr lang="en-US" sz="2200" dirty="0" smtClean="0"/>
              <a:t>(</a:t>
            </a:r>
            <a:r>
              <a:rPr lang="ru-RU" sz="2200" dirty="0" smtClean="0"/>
              <a:t>звезда Содружества) </a:t>
            </a:r>
            <a:r>
              <a:rPr lang="en-US" sz="2200" dirty="0" smtClean="0"/>
              <a:t>has seven points. Six </a:t>
            </a:r>
            <a:r>
              <a:rPr lang="en-US" sz="2200" dirty="0" smtClean="0"/>
              <a:t>points </a:t>
            </a:r>
            <a:r>
              <a:rPr lang="en-US" sz="2200" dirty="0" smtClean="0"/>
              <a:t>represent </a:t>
            </a:r>
            <a:r>
              <a:rPr lang="en-US" sz="2200" dirty="0" smtClean="0"/>
              <a:t>the six original states of the Commonwealth of Australia, </a:t>
            </a:r>
            <a:r>
              <a:rPr lang="en-US" sz="2200" dirty="0" smtClean="0"/>
              <a:t>the </a:t>
            </a:r>
            <a:r>
              <a:rPr lang="en-US" sz="2200" dirty="0" smtClean="0"/>
              <a:t>seventh point represents the territories and any other future state</a:t>
            </a:r>
            <a:r>
              <a:rPr lang="en-US" dirty="0" smtClean="0"/>
              <a:t>s of </a:t>
            </a:r>
            <a:r>
              <a:rPr lang="en-US" sz="2200" dirty="0" smtClean="0"/>
              <a:t>Australia. 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contain - </a:t>
            </a:r>
            <a:r>
              <a:rPr lang="ru-RU" sz="2200" dirty="0" smtClean="0"/>
              <a:t>содержать</a:t>
            </a:r>
            <a:endParaRPr lang="en-US" sz="2200" dirty="0" smtClean="0"/>
          </a:p>
          <a:p>
            <a:r>
              <a:rPr lang="en-US" sz="2200" dirty="0" smtClean="0"/>
              <a:t>Southern Cross </a:t>
            </a:r>
            <a:r>
              <a:rPr lang="en-US" sz="2200" dirty="0" smtClean="0"/>
              <a:t>constellation</a:t>
            </a:r>
            <a:r>
              <a:rPr lang="ru-RU" sz="2200" dirty="0" smtClean="0"/>
              <a:t> – созвездие Южный Крест</a:t>
            </a:r>
            <a:endParaRPr lang="en-US" sz="2200" dirty="0" smtClean="0"/>
          </a:p>
          <a:p>
            <a:r>
              <a:rPr lang="en-US" sz="2200" dirty="0" smtClean="0"/>
              <a:t>point</a:t>
            </a:r>
            <a:r>
              <a:rPr lang="ru-RU" sz="2200" dirty="0" smtClean="0"/>
              <a:t> – </a:t>
            </a:r>
            <a:r>
              <a:rPr lang="ru-RU" sz="2200" dirty="0" err="1" smtClean="0"/>
              <a:t>зд</a:t>
            </a:r>
            <a:r>
              <a:rPr lang="ru-RU" sz="2200" dirty="0" smtClean="0"/>
              <a:t>. луч</a:t>
            </a:r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33800" y="838200"/>
            <a:ext cx="1680396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b="1" i="1" dirty="0" smtClean="0"/>
              <a:t>Australia</a:t>
            </a:r>
            <a:endParaRPr lang="ru-RU" sz="3100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</TotalTime>
  <Words>598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18</cp:revision>
  <dcterms:modified xsi:type="dcterms:W3CDTF">2012-11-16T18:19:27Z</dcterms:modified>
</cp:coreProperties>
</file>