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6" r:id="rId4"/>
    <p:sldId id="258" r:id="rId5"/>
    <p:sldId id="261" r:id="rId6"/>
    <p:sldId id="263" r:id="rId7"/>
    <p:sldId id="262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CC99"/>
    <a:srgbClr val="99FFCC"/>
    <a:srgbClr val="9999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6764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Hero (male)</a:t>
            </a:r>
            <a:b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(heroine – female</a:t>
            </a:r>
            <a:b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heroes – pl)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" y="2438400"/>
            <a:ext cx="8610600" cy="1338262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person who is admired by many people for doing something brave or good 	(a war hero, </a:t>
            </a:r>
          </a:p>
          <a:p>
            <a:pPr marL="457200" indent="-457200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a mythological hero).</a:t>
            </a: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The main character in a story, novel, film, etc.</a:t>
            </a: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A person that you admire because of a particular quality or skill that they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have.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admire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восхищаться 						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 –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главный							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particular –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особый							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качество</a:t>
            </a:r>
          </a:p>
          <a:p>
            <a:pPr marL="457200" indent="-457200">
              <a:buAutoNum type="arabicPeriod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2057400"/>
            <a:ext cx="7772400" cy="533400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8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Definition of hero noun from the Oxford Advanced Learner's Dictionary</a:t>
            </a: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36207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Traits / features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(of character)</a:t>
            </a:r>
            <a:endParaRPr lang="ru-RU" u="sng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667000"/>
            <a:ext cx="5105400" cy="3624262"/>
          </a:xfrm>
        </p:spPr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Clr>
                <a:schemeClr val="accent1"/>
              </a:buClr>
            </a:pPr>
            <a:r>
              <a:rPr lang="en-US" sz="31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Noun</a:t>
            </a:r>
            <a:r>
              <a:rPr lang="ru-RU" sz="31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(сущ.)</a:t>
            </a:r>
            <a:endParaRPr lang="en-US" sz="31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0"/>
              </a:spcBef>
              <a:buClr>
                <a:schemeClr val="accent1"/>
              </a:buClr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Strength </a:t>
            </a: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physical,moral</a:t>
            </a: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1" indent="0">
              <a:spcBef>
                <a:spcPts val="0"/>
              </a:spcBef>
              <a:buClr>
                <a:schemeClr val="accent1"/>
              </a:buClr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Bravery</a:t>
            </a:r>
          </a:p>
          <a:p>
            <a:pPr>
              <a:spcBef>
                <a:spcPts val="0"/>
              </a:spcBef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Courage</a:t>
            </a:r>
          </a:p>
          <a:p>
            <a:pPr>
              <a:spcBef>
                <a:spcPts val="0"/>
              </a:spcBef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Selflessness</a:t>
            </a:r>
          </a:p>
          <a:p>
            <a:pPr>
              <a:spcBef>
                <a:spcPts val="0"/>
              </a:spcBef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Kindness</a:t>
            </a:r>
          </a:p>
          <a:p>
            <a:pPr>
              <a:buFontTx/>
              <a:buChar char="-"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5294313" y="2743200"/>
            <a:ext cx="3849687" cy="3167062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0" lvl="1">
              <a:buClr>
                <a:schemeClr val="accent1"/>
              </a:buClr>
              <a:buSzPct val="85000"/>
            </a:pPr>
            <a:r>
              <a:rPr lang="en-US" sz="3100" u="sng" dirty="0" smtClean="0">
                <a:latin typeface="Times New Roman" pitchFamily="18" charset="0"/>
                <a:cs typeface="Times New Roman" pitchFamily="18" charset="0"/>
              </a:rPr>
              <a:t>Adjective</a:t>
            </a:r>
            <a:r>
              <a:rPr lang="ru-RU" sz="3100" u="sng" dirty="0" smtClean="0">
                <a:latin typeface="Times New Roman" pitchFamily="18" charset="0"/>
                <a:cs typeface="Times New Roman" pitchFamily="18" charset="0"/>
              </a:rPr>
              <a:t> (прил.)</a:t>
            </a:r>
            <a:endParaRPr lang="en-US" sz="31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buClr>
                <a:schemeClr val="accent1"/>
              </a:buClr>
              <a:buSzPct val="85000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Strong</a:t>
            </a:r>
          </a:p>
          <a:p>
            <a:pPr marL="0" lvl="1">
              <a:buClr>
                <a:schemeClr val="accent1"/>
              </a:buClr>
              <a:buSzPct val="85000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Brave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1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Courageous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1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Selfless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1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Kind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2590800" y="2667000"/>
            <a:ext cx="3849687" cy="3167062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4" descr="saint-exupery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2819400"/>
            <a:ext cx="2514600" cy="3826565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5638800" cy="52070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FFFF"/>
                </a:solidFill>
                <a:latin typeface="Freestyle Script" pitchFamily="66" charset="0"/>
              </a:rPr>
              <a:t>Antoine de Saint-</a:t>
            </a:r>
            <a:r>
              <a:rPr lang="en-US" sz="5400" b="1" i="1" dirty="0" err="1" smtClean="0">
                <a:solidFill>
                  <a:srgbClr val="00FFFF"/>
                </a:solidFill>
                <a:latin typeface="Freestyle Script" pitchFamily="66" charset="0"/>
              </a:rPr>
              <a:t>Exupéry</a:t>
            </a:r>
            <a:endParaRPr lang="ru-RU" sz="5400" b="1" i="1" dirty="0">
              <a:solidFill>
                <a:srgbClr val="00FFFF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0" y="1905000"/>
            <a:ext cx="41148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i="1" dirty="0" smtClean="0">
                <a:solidFill>
                  <a:schemeClr val="accent3">
                    <a:lumMod val="50000"/>
                  </a:schemeClr>
                </a:solidFill>
                <a:latin typeface="Freestyle Script" pitchFamily="66" charset="0"/>
              </a:rPr>
              <a:t>A French writer, poet and aviator</a:t>
            </a:r>
          </a:p>
          <a:p>
            <a:endParaRPr lang="en-US" sz="4400" b="1" i="1" dirty="0" smtClean="0">
              <a:solidFill>
                <a:schemeClr val="accent2">
                  <a:lumMod val="75000"/>
                </a:schemeClr>
              </a:solidFill>
              <a:latin typeface="Freestyle Script" pitchFamily="66" charset="0"/>
            </a:endParaRPr>
          </a:p>
          <a:p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</a:rPr>
              <a:t>He is best remembered for his novella </a:t>
            </a:r>
          </a:p>
          <a:p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</a:rPr>
              <a:t>The Little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</a:rPr>
              <a:t>Prince</a:t>
            </a:r>
            <a:endParaRPr lang="ru-RU" sz="4400" b="1" i="1" dirty="0" smtClean="0">
              <a:solidFill>
                <a:schemeClr val="accent2">
                  <a:lumMod val="75000"/>
                </a:schemeClr>
              </a:solidFill>
              <a:latin typeface="Freestyle Script" pitchFamily="66" charset="0"/>
            </a:endParaRPr>
          </a:p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</a:rPr>
              <a:t>To remember -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</a:rPr>
              <a:t> </a:t>
            </a:r>
            <a:r>
              <a:rPr lang="ru-RU" sz="3000" dirty="0" smtClean="0">
                <a:solidFill>
                  <a:schemeClr val="accent2">
                    <a:lumMod val="75000"/>
                  </a:schemeClr>
                </a:solidFill>
              </a:rPr>
              <a:t>помнить </a:t>
            </a:r>
            <a:endParaRPr lang="ru-RU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Содержимое 6" descr="saint-exupery03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066800"/>
            <a:ext cx="2203269" cy="3352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ru/thumb/d/d2/LePetitPrince.JPG/160px-LePetitPrin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3810000" cy="397668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4267200" cy="685800"/>
          </a:xfrm>
        </p:spPr>
        <p:txBody>
          <a:bodyPr>
            <a:noAutofit/>
          </a:bodyPr>
          <a:lstStyle/>
          <a:p>
            <a:r>
              <a:rPr lang="en-US" sz="5400" b="1" i="1" dirty="0" smtClean="0">
                <a:solidFill>
                  <a:srgbClr val="00FFFF"/>
                </a:solidFill>
                <a:latin typeface="Freestyle Script" pitchFamily="66" charset="0"/>
              </a:rPr>
              <a:t>Quotes and Pictures</a:t>
            </a:r>
            <a:endParaRPr lang="ru-RU" sz="5400" b="1" i="1" dirty="0">
              <a:solidFill>
                <a:srgbClr val="00FFFF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733800" y="6096000"/>
            <a:ext cx="5410200" cy="6096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French Script MT" pitchFamily="66" charset="0"/>
                <a:ea typeface="+mj-ea"/>
                <a:cs typeface="+mj-cs"/>
              </a:rPr>
              <a:t>“</a:t>
            </a:r>
            <a:r>
              <a:rPr kumimoji="0" lang="en-US" sz="4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This is his best portrait.”  </a:t>
            </a:r>
          </a:p>
          <a:p>
            <a:pPr lvl="0">
              <a:spcBef>
                <a:spcPct val="0"/>
              </a:spcBef>
            </a:pPr>
            <a:r>
              <a:rPr lang="en-US" sz="4400" b="1" i="1" u="sng" dirty="0" smtClean="0">
                <a:solidFill>
                  <a:schemeClr val="accent2">
                    <a:lumMod val="75000"/>
                  </a:schemeClr>
                </a:solidFill>
                <a:latin typeface="Freestyle Script" pitchFamily="66" charset="0"/>
                <a:ea typeface="+mj-ea"/>
                <a:cs typeface="+mj-cs"/>
              </a:rPr>
              <a:t>Chapter II</a:t>
            </a:r>
            <a:endParaRPr kumimoji="0" lang="ru-RU" sz="4400" b="1" i="1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48200" y="2819400"/>
            <a:ext cx="3733800" cy="6096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876800" y="3733800"/>
            <a:ext cx="4267200" cy="6858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The author made</a:t>
            </a:r>
            <a:r>
              <a:rPr kumimoji="0" lang="en-US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the illustrations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himself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4" descr="Toilette_de_la_plane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371600"/>
            <a:ext cx="4267200" cy="3497705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81000" y="228600"/>
            <a:ext cx="4267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Quotes and Pictures</a:t>
            </a:r>
            <a:endParaRPr kumimoji="0" lang="ru-RU" sz="5400" b="1" i="1" u="none" strike="noStrike" kern="1200" cap="none" spc="0" normalizeH="0" baseline="0" noProof="0" dirty="0">
              <a:ln>
                <a:noFill/>
              </a:ln>
              <a:solidFill>
                <a:srgbClr val="00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29000" y="3124200"/>
            <a:ext cx="5715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“</a:t>
            </a:r>
            <a:r>
              <a:rPr lang="en-US" sz="4400" b="1" i="1" u="sng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When you've finished getting yourself ready in the morning, you must go get the planet ready.”</a:t>
            </a:r>
          </a:p>
          <a:p>
            <a:r>
              <a:rPr lang="en-US" sz="4400" b="1" i="1" u="sng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Chapter V </a:t>
            </a:r>
          </a:p>
          <a:p>
            <a:r>
              <a:rPr lang="ru-RU" sz="4400" b="1" i="1" u="sng" dirty="0" smtClean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ea typeface="Arial Unicode MS" pitchFamily="34" charset="-128"/>
                <a:cs typeface="Arial Unicode MS" pitchFamily="34" charset="-128"/>
              </a:rPr>
              <a:t>«Привёл в порядок …»</a:t>
            </a:r>
            <a:endParaRPr lang="en-US" sz="4400" b="1" i="1" u="sng" dirty="0" smtClean="0">
              <a:solidFill>
                <a:schemeClr val="accent2">
                  <a:lumMod val="50000"/>
                </a:schemeClr>
              </a:solidFill>
              <a:latin typeface="Freestyle Script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Rena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295400"/>
            <a:ext cx="4324350" cy="2569401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81000" y="228600"/>
            <a:ext cx="4267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Quotes and Pictures</a:t>
            </a:r>
            <a:endParaRPr kumimoji="0" lang="ru-RU" sz="5400" b="1" i="1" u="none" strike="noStrike" kern="1200" cap="none" spc="0" normalizeH="0" baseline="0" noProof="0" dirty="0">
              <a:ln>
                <a:noFill/>
              </a:ln>
              <a:solidFill>
                <a:srgbClr val="00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29000" y="3276600"/>
            <a:ext cx="5715000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u="sng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You become responsible, forever,</a:t>
            </a:r>
          </a:p>
          <a:p>
            <a:r>
              <a:rPr lang="en-US" sz="4400" b="1" i="1" u="sng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 for what you have tamed.«</a:t>
            </a:r>
            <a:endParaRPr lang="ru-RU" sz="4400" b="1" i="1" u="sng" dirty="0" smtClean="0">
              <a:solidFill>
                <a:schemeClr val="accent6">
                  <a:lumMod val="75000"/>
                </a:schemeClr>
              </a:solidFill>
              <a:latin typeface="French Script MT" pitchFamily="66" charset="0"/>
            </a:endParaRPr>
          </a:p>
          <a:p>
            <a:r>
              <a:rPr lang="en-US" sz="4400" b="1" i="1" u="sng" dirty="0" smtClean="0">
                <a:solidFill>
                  <a:schemeClr val="accent6">
                    <a:lumMod val="75000"/>
                  </a:schemeClr>
                </a:solidFill>
                <a:latin typeface="Freestyle Script" pitchFamily="66" charset="0"/>
              </a:rPr>
              <a:t>Chapter XXI</a:t>
            </a:r>
          </a:p>
          <a:p>
            <a:r>
              <a:rPr lang="ru-RU" sz="4400" b="1" i="1" u="sng" dirty="0" smtClean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ea typeface="Arial Unicode MS" pitchFamily="34" charset="-128"/>
                <a:cs typeface="Arial Unicode MS" pitchFamily="34" charset="-128"/>
              </a:rPr>
              <a:t>«Ты навсегда в ответе за</a:t>
            </a:r>
            <a:r>
              <a:rPr lang="ru-RU" sz="4400" b="1" i="1" u="sng" dirty="0" smtClean="0">
                <a:solidFill>
                  <a:schemeClr val="accent2">
                    <a:lumMod val="50000"/>
                  </a:schemeClr>
                </a:solidFill>
                <a:latin typeface="Mistral" pitchFamily="66" charset="0"/>
                <a:ea typeface="Arial Unicode MS" pitchFamily="34" charset="-128"/>
                <a:cs typeface="Arial Unicode MS" pitchFamily="34" charset="-128"/>
              </a:rPr>
              <a:t>…»</a:t>
            </a:r>
          </a:p>
          <a:p>
            <a:r>
              <a:rPr lang="en-US" sz="4100" i="1" dirty="0" smtClean="0">
                <a:solidFill>
                  <a:schemeClr val="accent2">
                    <a:lumMod val="50000"/>
                  </a:schemeClr>
                </a:solidFill>
                <a:latin typeface="Freestyle Script" pitchFamily="66" charset="0"/>
                <a:ea typeface="Arial Unicode MS" pitchFamily="34" charset="-128"/>
                <a:cs typeface="Arial Unicode MS" pitchFamily="34" charset="-128"/>
              </a:rPr>
              <a:t>to tame -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Freestyle Script" pitchFamily="66" charset="0"/>
                <a:ea typeface="Arial Unicode MS" pitchFamily="34" charset="-128"/>
                <a:cs typeface="Arial Unicode MS" pitchFamily="34" charset="-128"/>
              </a:rPr>
              <a:t>приручать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latin typeface="Freestyle Script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33600" y="2057400"/>
            <a:ext cx="7010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i="1" u="sng" dirty="0" smtClean="0">
                <a:latin typeface="Freestyle Script" pitchFamily="66" charset="0"/>
              </a:rPr>
              <a:t>“To be a man is, precisely, </a:t>
            </a:r>
          </a:p>
          <a:p>
            <a:r>
              <a:rPr lang="en-US" sz="7200" b="1" i="1" u="sng" dirty="0" smtClean="0">
                <a:latin typeface="Freestyle Script" pitchFamily="66" charset="0"/>
              </a:rPr>
              <a:t>to be responsible.”</a:t>
            </a:r>
            <a:r>
              <a:rPr lang="en-US" sz="7200" b="1" i="1" dirty="0" smtClean="0">
                <a:solidFill>
                  <a:srgbClr val="00FFFF"/>
                </a:solidFill>
                <a:latin typeface="Freestyle Script" pitchFamily="66" charset="0"/>
              </a:rPr>
              <a:t> </a:t>
            </a:r>
          </a:p>
          <a:p>
            <a:r>
              <a:rPr lang="en-US" sz="5400" b="1" i="1" dirty="0" smtClean="0">
                <a:solidFill>
                  <a:schemeClr val="accent3">
                    <a:lumMod val="75000"/>
                  </a:schemeClr>
                </a:solidFill>
                <a:latin typeface="Freestyle Script" pitchFamily="66" charset="0"/>
              </a:rPr>
              <a:t>Antoine de Saint-</a:t>
            </a:r>
            <a:r>
              <a:rPr lang="en-US" sz="5400" b="1" i="1" dirty="0" err="1" smtClean="0">
                <a:solidFill>
                  <a:schemeClr val="accent3">
                    <a:lumMod val="75000"/>
                  </a:schemeClr>
                </a:solidFill>
                <a:latin typeface="Freestyle Script" pitchFamily="66" charset="0"/>
              </a:rPr>
              <a:t>Exupéry</a:t>
            </a:r>
            <a:endParaRPr lang="en-US" sz="5400" b="1" i="1" u="sng" dirty="0" smtClean="0">
              <a:solidFill>
                <a:schemeClr val="accent3">
                  <a:lumMod val="75000"/>
                </a:schemeClr>
              </a:solidFill>
              <a:latin typeface="Freestyle Script" pitchFamily="66" charset="0"/>
            </a:endParaRPr>
          </a:p>
          <a:p>
            <a:endParaRPr lang="ru-RU" sz="7200" b="1" i="1" u="sng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81000" y="228600"/>
            <a:ext cx="4267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>Quotes and Pictures</a:t>
            </a:r>
            <a:endParaRPr kumimoji="0" lang="ru-RU" sz="5400" b="1" i="1" u="none" strike="noStrike" kern="1200" cap="none" spc="0" normalizeH="0" baseline="0" noProof="0" dirty="0">
              <a:ln>
                <a:noFill/>
              </a:ln>
              <a:solidFill>
                <a:srgbClr val="00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447800"/>
            <a:ext cx="8382000" cy="5410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My hero is the Little Prince, a character from the book of Antoine de Saint-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Exupéry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 is very kind and responsible.</a:t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my opinion he can be called a hero because he helps flowers, trees, animals and takes care of the planet on the whole. A person should be a brave and strong to make good deeds every day!</a:t>
            </a:r>
            <a:r>
              <a:rPr lang="en-US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6858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1. Who is your hero?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2. What kind of person is he/she?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3. Why can he/she be called </a:t>
            </a:r>
            <a:r>
              <a:rPr lang="en-US" dirty="0" smtClean="0">
                <a:solidFill>
                  <a:schemeClr val="tx1"/>
                </a:solidFill>
              </a:rPr>
              <a:t>a hero?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81000" y="2743200"/>
            <a:ext cx="8153400" cy="1338262"/>
          </a:xfrm>
        </p:spPr>
        <p:txBody>
          <a:bodyPr>
            <a:noAutofit/>
          </a:bodyPr>
          <a:lstStyle/>
          <a:p>
            <a:pPr marL="457200" indent="-457200"/>
            <a:r>
              <a:rPr lang="en-US" sz="4400" dirty="0" smtClean="0">
                <a:solidFill>
                  <a:schemeClr val="tx1"/>
                </a:solidFill>
              </a:rPr>
              <a:t>1. M y hero is …</a:t>
            </a:r>
          </a:p>
          <a:p>
            <a:pPr marL="457200" indent="-457200"/>
            <a:r>
              <a:rPr lang="en-US" sz="4400" dirty="0" smtClean="0">
                <a:solidFill>
                  <a:schemeClr val="tx1"/>
                </a:solidFill>
              </a:rPr>
              <a:t>2. H e is …</a:t>
            </a:r>
          </a:p>
          <a:p>
            <a:pPr marL="457200" indent="-457200"/>
            <a:r>
              <a:rPr lang="en-US" sz="4400" dirty="0" smtClean="0">
                <a:solidFill>
                  <a:schemeClr val="tx1"/>
                </a:solidFill>
              </a:rPr>
              <a:t>3. I consider / think / in my opinion he/she is a hero/heroine because …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211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   Hero (male) (heroine – female heroes – pl)  </vt:lpstr>
      <vt:lpstr>Traits / features  (of character)</vt:lpstr>
      <vt:lpstr>Antoine de Saint-Exupéry</vt:lpstr>
      <vt:lpstr>Quotes and Pictures</vt:lpstr>
      <vt:lpstr>Слайд 5</vt:lpstr>
      <vt:lpstr>Слайд 6</vt:lpstr>
      <vt:lpstr>Слайд 7</vt:lpstr>
      <vt:lpstr>My hero is the Little Prince, a character from the book of Antoine de Saint-Exupéry.  He is very kind and responsible.  In my opinion he can be called a hero because he helps flowers, trees, animals and takes care of the planet on the whole. A person should be a brave and strong to make good deeds every day!  </vt:lpstr>
      <vt:lpstr>1. Who is your hero? 2. What kind of person is he/she? 3. Why can he/she be called a hero?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27</cp:revision>
  <dcterms:modified xsi:type="dcterms:W3CDTF">2012-04-17T13:48:42Z</dcterms:modified>
</cp:coreProperties>
</file>