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/>
              <a:t>Процедура получения патента на </a:t>
            </a:r>
            <a:r>
              <a:rPr lang="ru-RU" sz="2200" dirty="0" smtClean="0"/>
              <a:t>изобретение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Выдачу патентов осуществляет специальный орган исполнительной власти Российской Федерации. Таким органом в настоящее время является Федеральная служба по интеллектуальной собственности, патентам и товарным знакам (бывший Роспатент</a:t>
            </a:r>
            <a:r>
              <a:rPr lang="ru-RU" sz="2200" dirty="0" smtClean="0"/>
              <a:t>).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Заявка должна содержать:</a:t>
            </a:r>
            <a:br>
              <a:rPr lang="ru-RU" sz="2200" dirty="0" smtClean="0"/>
            </a:br>
            <a:r>
              <a:rPr lang="ru-RU" sz="2200" dirty="0" smtClean="0"/>
              <a:t> 1) заявление установленного образца;</a:t>
            </a:r>
            <a:br>
              <a:rPr lang="ru-RU" sz="2200" dirty="0" smtClean="0"/>
            </a:br>
            <a:r>
              <a:rPr lang="ru-RU" sz="2200" dirty="0" smtClean="0"/>
              <a:t> 2) описание изобретения, раскрывающее его с полнотой, достаточной для осуществления;</a:t>
            </a:r>
            <a:br>
              <a:rPr lang="ru-RU" sz="2200" dirty="0" smtClean="0"/>
            </a:br>
            <a:r>
              <a:rPr lang="ru-RU" sz="2200" dirty="0" smtClean="0"/>
              <a:t> 3) формулу изобретения, выражающую его сущность и полностью основанную на описании;</a:t>
            </a:r>
            <a:br>
              <a:rPr lang="ru-RU" sz="2200" dirty="0" smtClean="0"/>
            </a:br>
            <a:r>
              <a:rPr lang="ru-RU" sz="2200" dirty="0" smtClean="0"/>
              <a:t> 4) чертежи и иные материалы, если они необходимы для понимания сущности изобретения;</a:t>
            </a:r>
            <a:br>
              <a:rPr lang="ru-RU" sz="2200" dirty="0" smtClean="0"/>
            </a:br>
            <a:r>
              <a:rPr lang="ru-RU" sz="2200" dirty="0" smtClean="0"/>
              <a:t> 5) реферат</a:t>
            </a:r>
            <a:r>
              <a:rPr lang="ru-RU" sz="2200" dirty="0" smtClean="0"/>
              <a:t>.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Процедура получения патента включает подачу заявки , формальную экспертизу и экспертизу по </a:t>
            </a:r>
            <a:r>
              <a:rPr lang="ru-RU" sz="2200" dirty="0" smtClean="0"/>
              <a:t>существу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После положительного результата экспертизы изобретение Роспатент принимает решение о регистрации изобретения и выдает патент на него.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457200"/>
            <a:ext cx="8229600" cy="1399032"/>
          </a:xfrm>
        </p:spPr>
        <p:txBody>
          <a:bodyPr>
            <a:normAutofit/>
          </a:bodyPr>
          <a:lstStyle/>
          <a:p>
            <a:r>
              <a:rPr lang="en-US" sz="4400" b="1" i="1" dirty="0" smtClean="0"/>
              <a:t>WHO IS INVENTOR?</a:t>
            </a:r>
            <a:endParaRPr lang="ru-RU" sz="4400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981200"/>
            <a:ext cx="165521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 rot="2239915">
            <a:off x="914400" y="3429000"/>
            <a:ext cx="541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PRIORITY PROBLEMS</a:t>
            </a:r>
            <a:endParaRPr lang="ru-RU" sz="3600" i="1" u="sng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343400"/>
            <a:ext cx="25146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" y="449580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Иоганн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Липперсгей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Лапрей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Липпергей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нидерл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Hans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Lippershey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,)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—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голландский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очковый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мастер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немецкого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происхождения.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05000"/>
            <a:ext cx="1828800" cy="2404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943600" y="2971800"/>
            <a:ext cx="3429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Галиле́о Галиле́й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итал.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Galileo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Galilei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— итальянский физик, механик, астроном, философ и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математик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609600"/>
            <a:ext cx="186156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 rot="2188397">
            <a:off x="1009652" y="2012296"/>
            <a:ext cx="5608681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ТЕЛЕСКОП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5486400"/>
            <a:ext cx="1143000" cy="11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05200" y="3962400"/>
            <a:ext cx="350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Алекса́ндр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Грэ́хем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Белл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англ.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Alexander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Graham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Bell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американский учёный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шотландского происхождения,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один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из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основоположников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телефонии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1000" y="2590800"/>
            <a:ext cx="3200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Антонио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Меуччи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итал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Antonio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Meucci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итальянский учёный.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В1860 году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пришел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 выводу о возможности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превращения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звуковой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вибрации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электрические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импульсы,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позволяет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передавать голос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дистанцию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помощью проводов.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"/>
            <a:ext cx="160723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905000"/>
            <a:ext cx="1499015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57200"/>
            <a:ext cx="152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6324600" y="2590800"/>
            <a:ext cx="3124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>
                <a:latin typeface="Arial" pitchFamily="34" charset="0"/>
                <a:cs typeface="Arial" pitchFamily="34" charset="0"/>
              </a:rPr>
              <a:t>Эли́ша Грейвс О́тис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англ.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Elisha Graves Otis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Известный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специалист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электротехнике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из Чикаго</a:t>
            </a:r>
          </a:p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590800" y="457200"/>
            <a:ext cx="8153400" cy="114300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ТЕЛЕФОН</a:t>
            </a:r>
            <a:br>
              <a:rPr lang="ru-RU" sz="3600" b="1" i="1" dirty="0" smtClean="0">
                <a:latin typeface="Arial" pitchFamily="34" charset="0"/>
                <a:cs typeface="Arial" pitchFamily="34" charset="0"/>
              </a:rPr>
            </a:b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5257800"/>
            <a:ext cx="1363225" cy="1252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69956">
            <a:off x="-318602" y="1527537"/>
            <a:ext cx="7287895" cy="1399032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ЛАМПА НАКАЛИВАНИЯ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86400" y="23622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То́мас А́лва Э́дисон </a:t>
            </a:r>
            <a:endParaRPr lang="ru-RU" dirty="0" smtClean="0"/>
          </a:p>
          <a:p>
            <a:r>
              <a:rPr lang="vi-VN" dirty="0" smtClean="0"/>
              <a:t>(</a:t>
            </a:r>
            <a:r>
              <a:rPr lang="vi-VN" dirty="0" smtClean="0"/>
              <a:t>англ. </a:t>
            </a:r>
            <a:r>
              <a:rPr lang="en-US" dirty="0" smtClean="0"/>
              <a:t>Thomas Alva </a:t>
            </a:r>
            <a:r>
              <a:rPr lang="en-US" dirty="0" smtClean="0"/>
              <a:t>Edison</a:t>
            </a:r>
            <a:r>
              <a:rPr lang="ru-RU" dirty="0" smtClean="0"/>
              <a:t> а</a:t>
            </a:r>
            <a:r>
              <a:rPr lang="ru-RU" dirty="0" smtClean="0"/>
              <a:t>мериканский </a:t>
            </a:r>
            <a:r>
              <a:rPr lang="ru-RU" dirty="0" smtClean="0"/>
              <a:t>изобретатель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 smtClean="0"/>
              <a:t>предприниматель. </a:t>
            </a:r>
            <a:endParaRPr lang="ru-RU" dirty="0" smtClean="0"/>
          </a:p>
          <a:p>
            <a:r>
              <a:rPr lang="ru-RU" dirty="0" smtClean="0"/>
              <a:t>Эдисон </a:t>
            </a:r>
            <a:r>
              <a:rPr lang="ru-RU" dirty="0" smtClean="0"/>
              <a:t>получил в США </a:t>
            </a:r>
            <a:endParaRPr lang="ru-RU" dirty="0" smtClean="0"/>
          </a:p>
          <a:p>
            <a:r>
              <a:rPr lang="ru-RU" dirty="0" smtClean="0"/>
              <a:t>1093 патента</a:t>
            </a:r>
          </a:p>
          <a:p>
            <a:r>
              <a:rPr lang="ru-RU" dirty="0" smtClean="0"/>
              <a:t>и </a:t>
            </a:r>
            <a:r>
              <a:rPr lang="ru-RU" dirty="0" smtClean="0"/>
              <a:t>около 3 тысяч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других странах мира.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52400"/>
            <a:ext cx="148671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33400" y="3995678"/>
            <a:ext cx="441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Генрих </a:t>
            </a:r>
            <a:r>
              <a:rPr lang="ru-RU" dirty="0" err="1" smtClean="0"/>
              <a:t>Гёбель</a:t>
            </a:r>
            <a:r>
              <a:rPr lang="ru-RU" dirty="0" smtClean="0"/>
              <a:t> (нем. </a:t>
            </a:r>
            <a:r>
              <a:rPr lang="ru-RU" dirty="0" err="1" smtClean="0"/>
              <a:t>Heinrich</a:t>
            </a:r>
            <a:r>
              <a:rPr lang="ru-RU" dirty="0" smtClean="0"/>
              <a:t> </a:t>
            </a:r>
            <a:r>
              <a:rPr lang="ru-RU" dirty="0" err="1" smtClean="0"/>
              <a:t>Göbel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германский </a:t>
            </a:r>
            <a:r>
              <a:rPr lang="ru-RU" dirty="0" smtClean="0"/>
              <a:t>часовщик, представивший в Нью-Йорке первую пригодную для практического применения электрическую лампу накаливания с угольной </a:t>
            </a:r>
            <a:r>
              <a:rPr lang="ru-RU" dirty="0" smtClean="0"/>
              <a:t>нитью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00200"/>
            <a:ext cx="152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4876800"/>
            <a:ext cx="994868" cy="165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3276600"/>
            <a:ext cx="4495800" cy="1180306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РАДИО</a:t>
            </a:r>
            <a:br>
              <a:rPr lang="ru-RU" sz="3600" b="1" i="1" dirty="0" smtClean="0">
                <a:latin typeface="Arial" pitchFamily="34" charset="0"/>
                <a:cs typeface="Arial" pitchFamily="34" charset="0"/>
              </a:rPr>
            </a:b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19400"/>
            <a:ext cx="1617054" cy="2076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52400" y="5029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Попо́в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Алекса́ндр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Степа́нович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русский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физик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электротехник,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профессор, изобретатель радио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3800" y="5657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57200"/>
            <a:ext cx="154691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590800"/>
            <a:ext cx="154858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3505200"/>
            <a:ext cx="1471449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743200" y="685800"/>
            <a:ext cx="304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Во многих странах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изобретателем радио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считается итальянец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Гульельмо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Маркони,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радиотехник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предприниматель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83468" y="152400"/>
            <a:ext cx="158944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5486400" y="3505200"/>
            <a:ext cx="304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4" name="Прямоугольник 13"/>
          <p:cNvSpPr/>
          <p:nvPr/>
        </p:nvSpPr>
        <p:spPr>
          <a:xfrm>
            <a:off x="6019800" y="2209800"/>
            <a:ext cx="3124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Германии -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немецкий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физик </a:t>
            </a: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Ге́нрих Ру́дольф Герц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343400" y="4495800"/>
            <a:ext cx="266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США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ряде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балканских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стран —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Никола Тесла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86600" y="5867400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Беларуси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Наркевич-Иодка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161</TotalTime>
  <Words>230</Words>
  <Application>Microsoft Office PowerPoint</Application>
  <PresentationFormat>Экран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Процедура получения патента на изобретение Выдачу патентов осуществляет специальный орган исполнительной власти Российской Федерации. Таким органом в настоящее время является Федеральная служба по интеллектуальной собственности, патентам и товарным знакам (бывший Роспатент). Заявка должна содержать:  1) заявление установленного образца;  2) описание изобретения, раскрывающее его с полнотой, достаточной для осуществления;  3) формулу изобретения, выражающую его сущность и полностью основанную на описании;  4) чертежи и иные материалы, если они необходимы для понимания сущности изобретения;  5) реферат. Процедура получения патента включает подачу заявки , формальную экспертизу и экспертизу по существу После положительного результата экспертизы изобретение Роспатент принимает решение о регистрации изобретения и выдает патент на него.</vt:lpstr>
      <vt:lpstr>WHO IS INVENTOR?</vt:lpstr>
      <vt:lpstr>ТЕЛЕСКОП</vt:lpstr>
      <vt:lpstr>ТЕЛЕФОН </vt:lpstr>
      <vt:lpstr>ЛАМПА НАКАЛИВАНИЯ</vt:lpstr>
      <vt:lpstr>РАДИО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Процедура получения патента на изобретение Выдачу патентов осуществляет специальный орган исполнительной власти Российской Федерации. Таким органом в настоящее время является Федеральная служба по интеллектуальной собственности, патентам и товарным знакам (бывший Роспатент). Заявка должна содержать:  1) заявление установленного образца;  2) описание изобретения, раскрывающее его с полнотой, достаточной для осуществления;  3) формулу изобретения, выражающую его сущность и полностью основанную на описании;  4) чертежи и иные материалы, если они необходимы для понимания сущности изобретения;  5) реферат. Процедура получения патента включает подачу заявки , формальную экспертизу и экспертизу по существу После положительного результата экспертизы изобретение Роспатент принимает решение о регистрации изобретения и выдает патент на него.</dc:title>
  <cp:lastModifiedBy>Admin</cp:lastModifiedBy>
  <cp:revision>22</cp:revision>
  <dcterms:modified xsi:type="dcterms:W3CDTF">2012-05-18T16:11:42Z</dcterms:modified>
</cp:coreProperties>
</file>